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85" r:id="rId5"/>
    <p:sldId id="286" r:id="rId6"/>
    <p:sldId id="284" r:id="rId7"/>
    <p:sldId id="281" r:id="rId8"/>
    <p:sldId id="260" r:id="rId9"/>
    <p:sldId id="263" r:id="rId10"/>
    <p:sldId id="261" r:id="rId11"/>
    <p:sldId id="282" r:id="rId12"/>
    <p:sldId id="283" r:id="rId13"/>
    <p:sldId id="265" r:id="rId14"/>
    <p:sldId id="269" r:id="rId15"/>
    <p:sldId id="271" r:id="rId16"/>
    <p:sldId id="270" r:id="rId17"/>
    <p:sldId id="276" r:id="rId18"/>
    <p:sldId id="279" r:id="rId19"/>
    <p:sldId id="280" r:id="rId20"/>
    <p:sldId id="277" r:id="rId21"/>
    <p:sldId id="290" r:id="rId22"/>
    <p:sldId id="266" r:id="rId23"/>
    <p:sldId id="289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3F7C"/>
    <a:srgbClr val="CCCCCC"/>
    <a:srgbClr val="C4BD97"/>
    <a:srgbClr val="9C9885"/>
    <a:srgbClr val="786F44"/>
    <a:srgbClr val="45402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225A1-EF81-42F1-AFBC-79728ED243F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EA6AB570-00BF-4D6F-9F0C-4A7CE34BCCBF}">
      <dgm:prSet phldrT="[Texto]"/>
      <dgm:spPr/>
      <dgm:t>
        <a:bodyPr/>
        <a:lstStyle/>
        <a:p>
          <a:r>
            <a:rPr lang="es-ES" b="1" dirty="0" smtClean="0">
              <a:solidFill>
                <a:srgbClr val="408E91"/>
              </a:solidFill>
            </a:rPr>
            <a:t>Urgencia</a:t>
          </a:r>
        </a:p>
        <a:p>
          <a:r>
            <a:rPr lang="es-ES" b="1" dirty="0" smtClean="0">
              <a:solidFill>
                <a:srgbClr val="408E91"/>
              </a:solidFill>
            </a:rPr>
            <a:t>Impacto</a:t>
          </a:r>
          <a:endParaRPr lang="es-ES" b="1" dirty="0">
            <a:solidFill>
              <a:srgbClr val="408E91"/>
            </a:solidFill>
          </a:endParaRPr>
        </a:p>
      </dgm:t>
    </dgm:pt>
    <dgm:pt modelId="{D30C33C3-4F59-4734-A0A8-2DB2B4233E46}" type="parTrans" cxnId="{F54A1187-033D-4E33-A74D-92104DC301F4}">
      <dgm:prSet/>
      <dgm:spPr/>
      <dgm:t>
        <a:bodyPr/>
        <a:lstStyle/>
        <a:p>
          <a:endParaRPr lang="es-ES"/>
        </a:p>
      </dgm:t>
    </dgm:pt>
    <dgm:pt modelId="{103D04F6-8BE1-457E-99B3-BEDB5BAF5AAB}" type="sibTrans" cxnId="{F54A1187-033D-4E33-A74D-92104DC301F4}">
      <dgm:prSet/>
      <dgm:spPr/>
      <dgm:t>
        <a:bodyPr/>
        <a:lstStyle/>
        <a:p>
          <a:endParaRPr lang="es-ES"/>
        </a:p>
      </dgm:t>
    </dgm:pt>
    <dgm:pt modelId="{2F73E823-09EC-4747-A3E1-D897AFBC3FC2}">
      <dgm:prSet phldrT="[Texto]"/>
      <dgm:spPr/>
      <dgm:t>
        <a:bodyPr/>
        <a:lstStyle/>
        <a:p>
          <a:r>
            <a:rPr lang="es-ES" b="1" dirty="0" smtClean="0">
              <a:solidFill>
                <a:srgbClr val="408E91"/>
              </a:solidFill>
            </a:rPr>
            <a:t>Recursos</a:t>
          </a:r>
          <a:endParaRPr lang="es-ES" b="1" dirty="0">
            <a:solidFill>
              <a:srgbClr val="408E91"/>
            </a:solidFill>
          </a:endParaRPr>
        </a:p>
      </dgm:t>
    </dgm:pt>
    <dgm:pt modelId="{3B809D40-8C62-4E47-A7DF-FABD9F562980}" type="parTrans" cxnId="{2A0C4A0A-D8C9-42A3-A574-3305FFFD5DEF}">
      <dgm:prSet/>
      <dgm:spPr/>
      <dgm:t>
        <a:bodyPr/>
        <a:lstStyle/>
        <a:p>
          <a:endParaRPr lang="es-ES"/>
        </a:p>
      </dgm:t>
    </dgm:pt>
    <dgm:pt modelId="{4D07F6F9-81B6-4F81-AEEF-1551C8A42781}" type="sibTrans" cxnId="{2A0C4A0A-D8C9-42A3-A574-3305FFFD5DEF}">
      <dgm:prSet/>
      <dgm:spPr/>
      <dgm:t>
        <a:bodyPr/>
        <a:lstStyle/>
        <a:p>
          <a:endParaRPr lang="es-ES"/>
        </a:p>
      </dgm:t>
    </dgm:pt>
    <dgm:pt modelId="{0B5EF124-3FB8-4B8A-AF05-95FD40844FC5}" type="pres">
      <dgm:prSet presAssocID="{0EB225A1-EF81-42F1-AFBC-79728ED243F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0FB8E01-91C3-4B03-8C2B-0A483B48B24F}" type="pres">
      <dgm:prSet presAssocID="{0EB225A1-EF81-42F1-AFBC-79728ED243F3}" presName="Background" presStyleLbl="bgImgPlace1" presStyleIdx="0" presStyleCnt="1"/>
      <dgm:spPr>
        <a:solidFill>
          <a:schemeClr val="accent6">
            <a:tint val="50000"/>
            <a:hueOff val="0"/>
            <a:satOff val="0"/>
            <a:lumOff val="0"/>
            <a:alpha val="50000"/>
          </a:schemeClr>
        </a:solidFill>
      </dgm:spPr>
    </dgm:pt>
    <dgm:pt modelId="{7597BEED-241F-4F83-A4E7-89E29CF08FFF}" type="pres">
      <dgm:prSet presAssocID="{0EB225A1-EF81-42F1-AFBC-79728ED243F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8ED04-6AFE-48D8-8565-AB766DB39D1E}" type="pres">
      <dgm:prSet presAssocID="{0EB225A1-EF81-42F1-AFBC-79728ED243F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E523D0-2D2D-4840-BB7E-4111F812B913}" type="pres">
      <dgm:prSet presAssocID="{0EB225A1-EF81-42F1-AFBC-79728ED243F3}" presName="Plus" presStyleLbl="alignNode1" presStyleIdx="0" presStyleCnt="2"/>
      <dgm:spPr/>
    </dgm:pt>
    <dgm:pt modelId="{67C00B30-94DE-480A-A252-CC16440C3808}" type="pres">
      <dgm:prSet presAssocID="{0EB225A1-EF81-42F1-AFBC-79728ED243F3}" presName="Minus" presStyleLbl="alignNode1" presStyleIdx="1" presStyleCnt="2"/>
      <dgm:spPr/>
    </dgm:pt>
    <dgm:pt modelId="{0F196B97-2354-4B6E-A649-E6376C219298}" type="pres">
      <dgm:prSet presAssocID="{0EB225A1-EF81-42F1-AFBC-79728ED243F3}" presName="Divider" presStyleLbl="parChTrans1D1" presStyleIdx="0" presStyleCnt="1"/>
      <dgm:spPr/>
    </dgm:pt>
  </dgm:ptLst>
  <dgm:cxnLst>
    <dgm:cxn modelId="{B48EAF16-752B-4115-BE0E-580AF6E50312}" type="presOf" srcId="{0EB225A1-EF81-42F1-AFBC-79728ED243F3}" destId="{0B5EF124-3FB8-4B8A-AF05-95FD40844FC5}" srcOrd="0" destOrd="0" presId="urn:microsoft.com/office/officeart/2009/3/layout/PlusandMinus"/>
    <dgm:cxn modelId="{C659DBFC-7272-4A24-8536-49AFD20B0581}" type="presOf" srcId="{2F73E823-09EC-4747-A3E1-D897AFBC3FC2}" destId="{5FE8ED04-6AFE-48D8-8565-AB766DB39D1E}" srcOrd="0" destOrd="0" presId="urn:microsoft.com/office/officeart/2009/3/layout/PlusandMinus"/>
    <dgm:cxn modelId="{F54A1187-033D-4E33-A74D-92104DC301F4}" srcId="{0EB225A1-EF81-42F1-AFBC-79728ED243F3}" destId="{EA6AB570-00BF-4D6F-9F0C-4A7CE34BCCBF}" srcOrd="0" destOrd="0" parTransId="{D30C33C3-4F59-4734-A0A8-2DB2B4233E46}" sibTransId="{103D04F6-8BE1-457E-99B3-BEDB5BAF5AAB}"/>
    <dgm:cxn modelId="{BE7D9F7B-3697-47E7-9422-BB2C83CF359C}" type="presOf" srcId="{EA6AB570-00BF-4D6F-9F0C-4A7CE34BCCBF}" destId="{7597BEED-241F-4F83-A4E7-89E29CF08FFF}" srcOrd="0" destOrd="0" presId="urn:microsoft.com/office/officeart/2009/3/layout/PlusandMinus"/>
    <dgm:cxn modelId="{2A0C4A0A-D8C9-42A3-A574-3305FFFD5DEF}" srcId="{0EB225A1-EF81-42F1-AFBC-79728ED243F3}" destId="{2F73E823-09EC-4747-A3E1-D897AFBC3FC2}" srcOrd="1" destOrd="0" parTransId="{3B809D40-8C62-4E47-A7DF-FABD9F562980}" sibTransId="{4D07F6F9-81B6-4F81-AEEF-1551C8A42781}"/>
    <dgm:cxn modelId="{BB074A7A-CC46-4039-BF02-837B3653DA74}" type="presParOf" srcId="{0B5EF124-3FB8-4B8A-AF05-95FD40844FC5}" destId="{50FB8E01-91C3-4B03-8C2B-0A483B48B24F}" srcOrd="0" destOrd="0" presId="urn:microsoft.com/office/officeart/2009/3/layout/PlusandMinus"/>
    <dgm:cxn modelId="{22AAA5C5-B80D-46D5-8CD6-7F76A197DA86}" type="presParOf" srcId="{0B5EF124-3FB8-4B8A-AF05-95FD40844FC5}" destId="{7597BEED-241F-4F83-A4E7-89E29CF08FFF}" srcOrd="1" destOrd="0" presId="urn:microsoft.com/office/officeart/2009/3/layout/PlusandMinus"/>
    <dgm:cxn modelId="{87197D14-AF6D-4DA2-942E-E1E851BFE73F}" type="presParOf" srcId="{0B5EF124-3FB8-4B8A-AF05-95FD40844FC5}" destId="{5FE8ED04-6AFE-48D8-8565-AB766DB39D1E}" srcOrd="2" destOrd="0" presId="urn:microsoft.com/office/officeart/2009/3/layout/PlusandMinus"/>
    <dgm:cxn modelId="{5E4B1A0E-2A71-4AE4-9450-E095172FD78D}" type="presParOf" srcId="{0B5EF124-3FB8-4B8A-AF05-95FD40844FC5}" destId="{ACE523D0-2D2D-4840-BB7E-4111F812B913}" srcOrd="3" destOrd="0" presId="urn:microsoft.com/office/officeart/2009/3/layout/PlusandMinus"/>
    <dgm:cxn modelId="{94458582-2CAB-4A3E-8BE2-69C4A02A220C}" type="presParOf" srcId="{0B5EF124-3FB8-4B8A-AF05-95FD40844FC5}" destId="{67C00B30-94DE-480A-A252-CC16440C3808}" srcOrd="4" destOrd="0" presId="urn:microsoft.com/office/officeart/2009/3/layout/PlusandMinus"/>
    <dgm:cxn modelId="{E4359755-BBB9-403D-8170-E949F2CC5271}" type="presParOf" srcId="{0B5EF124-3FB8-4B8A-AF05-95FD40844FC5}" destId="{0F196B97-2354-4B6E-A649-E6376C21929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B8E01-91C3-4B03-8C2B-0A483B48B24F}">
      <dsp:nvSpPr>
        <dsp:cNvPr id="0" name=""/>
        <dsp:cNvSpPr/>
      </dsp:nvSpPr>
      <dsp:spPr>
        <a:xfrm>
          <a:off x="312820" y="160645"/>
          <a:ext cx="1481528" cy="765644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7BEED-241F-4F83-A4E7-89E29CF08FFF}">
      <dsp:nvSpPr>
        <dsp:cNvPr id="0" name=""/>
        <dsp:cNvSpPr/>
      </dsp:nvSpPr>
      <dsp:spPr>
        <a:xfrm>
          <a:off x="357096" y="250188"/>
          <a:ext cx="687973" cy="65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408E91"/>
              </a:solidFill>
            </a:rPr>
            <a:t>Urgencia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408E91"/>
              </a:solidFill>
            </a:rPr>
            <a:t>Impacto</a:t>
          </a:r>
          <a:endParaRPr lang="es-ES" sz="1100" b="1" kern="1200" dirty="0">
            <a:solidFill>
              <a:srgbClr val="408E91"/>
            </a:solidFill>
          </a:endParaRPr>
        </a:p>
      </dsp:txBody>
      <dsp:txXfrm>
        <a:off x="357096" y="250188"/>
        <a:ext cx="687973" cy="654999"/>
      </dsp:txXfrm>
    </dsp:sp>
    <dsp:sp modelId="{5FE8ED04-6AFE-48D8-8565-AB766DB39D1E}">
      <dsp:nvSpPr>
        <dsp:cNvPr id="0" name=""/>
        <dsp:cNvSpPr/>
      </dsp:nvSpPr>
      <dsp:spPr>
        <a:xfrm>
          <a:off x="1060396" y="250188"/>
          <a:ext cx="687973" cy="65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408E91"/>
              </a:solidFill>
            </a:rPr>
            <a:t>Recursos</a:t>
          </a:r>
          <a:endParaRPr lang="es-ES" sz="1100" b="1" kern="1200" dirty="0">
            <a:solidFill>
              <a:srgbClr val="408E91"/>
            </a:solidFill>
          </a:endParaRPr>
        </a:p>
      </dsp:txBody>
      <dsp:txXfrm>
        <a:off x="1060396" y="250188"/>
        <a:ext cx="687973" cy="654999"/>
      </dsp:txXfrm>
    </dsp:sp>
    <dsp:sp modelId="{ACE523D0-2D2D-4840-BB7E-4111F812B913}">
      <dsp:nvSpPr>
        <dsp:cNvPr id="0" name=""/>
        <dsp:cNvSpPr/>
      </dsp:nvSpPr>
      <dsp:spPr>
        <a:xfrm>
          <a:off x="159559" y="7423"/>
          <a:ext cx="289493" cy="289493"/>
        </a:xfrm>
        <a:prstGeom prst="plus">
          <a:avLst>
            <a:gd name="adj" fmla="val 328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00B30-94DE-480A-A252-CC16440C3808}">
      <dsp:nvSpPr>
        <dsp:cNvPr id="0" name=""/>
        <dsp:cNvSpPr/>
      </dsp:nvSpPr>
      <dsp:spPr>
        <a:xfrm>
          <a:off x="1589999" y="111532"/>
          <a:ext cx="272464" cy="933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96B97-2354-4B6E-A649-E6376C219298}">
      <dsp:nvSpPr>
        <dsp:cNvPr id="0" name=""/>
        <dsp:cNvSpPr/>
      </dsp:nvSpPr>
      <dsp:spPr>
        <a:xfrm>
          <a:off x="1053584" y="251588"/>
          <a:ext cx="170" cy="625587"/>
        </a:xfrm>
        <a:prstGeom prst="line">
          <a:avLst/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65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54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42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940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529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852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86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678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10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23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46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858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2396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969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26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48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04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43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93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00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08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95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12;p27"/>
          <p:cNvSpPr/>
          <p:nvPr/>
        </p:nvSpPr>
        <p:spPr>
          <a:xfrm>
            <a:off x="1188180" y="2133359"/>
            <a:ext cx="6767640" cy="12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rgbClr val="000080"/>
                </a:solidFill>
                <a:latin typeface="Tahoma"/>
                <a:ea typeface="Tahoma"/>
                <a:cs typeface="Tahoma"/>
                <a:sym typeface="Tahoma"/>
              </a:rPr>
              <a:t>	                 </a:t>
            </a: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ctr">
              <a:lnSpc>
                <a:spcPct val="93000"/>
              </a:lnSpc>
            </a:pPr>
            <a:r>
              <a:rPr lang="es-ES" sz="3600" b="1" dirty="0">
                <a:solidFill>
                  <a:srgbClr val="786F44"/>
                </a:solidFill>
                <a:latin typeface="Tahoma"/>
                <a:ea typeface="Tahoma"/>
                <a:cs typeface="Tahoma"/>
                <a:sym typeface="Tahoma"/>
              </a:rPr>
              <a:t>Indicadores y KPIs para la gestión sostenible del turismo </a:t>
            </a:r>
            <a:r>
              <a:rPr lang="es-ES" sz="3600" b="1" dirty="0" smtClean="0">
                <a:solidFill>
                  <a:srgbClr val="786F44"/>
                </a:solidFill>
                <a:latin typeface="Tahoma"/>
                <a:ea typeface="Tahoma"/>
                <a:cs typeface="Tahoma"/>
                <a:sym typeface="Tahoma"/>
              </a:rPr>
              <a:t>cultural</a:t>
            </a:r>
            <a:endParaRPr lang="en-US" sz="3600" b="1" dirty="0" smtClean="0">
              <a:solidFill>
                <a:srgbClr val="786F44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lnSpc>
                <a:spcPct val="93000"/>
              </a:lnSpc>
            </a:pPr>
            <a:endParaRPr lang="en-US" sz="3600" b="1" dirty="0" smtClean="0">
              <a:solidFill>
                <a:srgbClr val="786F44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ctr">
              <a:lnSpc>
                <a:spcPct val="93000"/>
              </a:lnSpc>
            </a:pPr>
            <a:r>
              <a:rPr lang="en-US" sz="3600" b="1" dirty="0">
                <a:solidFill>
                  <a:srgbClr val="C4BD97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3600" b="1" dirty="0" smtClean="0">
                <a:solidFill>
                  <a:srgbClr val="C4BD97"/>
                </a:solidFill>
                <a:latin typeface="Tahoma"/>
                <a:ea typeface="Tahoma"/>
                <a:cs typeface="Tahoma"/>
                <a:sym typeface="Tahoma"/>
              </a:rPr>
              <a:t>royecto BODAH</a:t>
            </a:r>
            <a:r>
              <a:rPr lang="it-IT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 smtClean="0">
              <a:solidFill>
                <a:srgbClr val="008FBE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>
              <a:lnSpc>
                <a:spcPct val="93000"/>
              </a:lnSpc>
            </a:pPr>
            <a:r>
              <a:rPr lang="es-ES" sz="2000" dirty="0" smtClean="0">
                <a:solidFill>
                  <a:srgbClr val="454027"/>
                </a:solidFill>
                <a:latin typeface="Tahoma"/>
                <a:ea typeface="Tahoma"/>
                <a:cs typeface="Tahoma"/>
                <a:sym typeface="Tahoma"/>
              </a:rPr>
              <a:t>Fundación Santa María la Real</a:t>
            </a:r>
          </a:p>
          <a:p>
            <a:pPr algn="r">
              <a:lnSpc>
                <a:spcPct val="93000"/>
              </a:lnSpc>
            </a:pPr>
            <a:endParaRPr lang="es-ES" sz="2000" b="1" dirty="0" smtClean="0">
              <a:solidFill>
                <a:srgbClr val="454027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r">
              <a:lnSpc>
                <a:spcPct val="93000"/>
              </a:lnSpc>
            </a:pPr>
            <a:r>
              <a:rPr lang="es-ES" sz="2000" dirty="0" smtClean="0">
                <a:solidFill>
                  <a:srgbClr val="454027"/>
                </a:solidFill>
                <a:latin typeface="Tahoma"/>
                <a:ea typeface="Tahoma"/>
                <a:cs typeface="Tahoma"/>
                <a:sym typeface="Tahoma"/>
              </a:rPr>
              <a:t>Mario Tena</a:t>
            </a:r>
            <a:r>
              <a:rPr lang="it-IT" sz="1600" i="0" u="none" strike="noStrike" cap="none" dirty="0" smtClean="0">
                <a:solidFill>
                  <a:srgbClr val="454027"/>
                </a:solidFill>
                <a:sym typeface="Arial"/>
              </a:rPr>
              <a:t/>
            </a:r>
            <a:br>
              <a:rPr lang="it-IT" sz="1600" i="0" u="none" strike="noStrike" cap="none" dirty="0" smtClean="0">
                <a:solidFill>
                  <a:srgbClr val="454027"/>
                </a:solidFill>
                <a:sym typeface="Arial"/>
              </a:rPr>
            </a:br>
            <a:endParaRPr sz="1600" i="0" u="none" strike="noStrike" cap="none" dirty="0">
              <a:solidFill>
                <a:srgbClr val="454027"/>
              </a:solidFill>
              <a:sym typeface="Arial"/>
            </a:endParaRPr>
          </a:p>
        </p:txBody>
      </p:sp>
      <p:pic>
        <p:nvPicPr>
          <p:cNvPr id="10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490" y="5019847"/>
            <a:ext cx="1009428" cy="711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Investigación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5;p33"/>
          <p:cNvSpPr/>
          <p:nvPr/>
        </p:nvSpPr>
        <p:spPr>
          <a:xfrm>
            <a:off x="326554" y="2087879"/>
            <a:ext cx="8490888" cy="411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/>
            <a:r>
              <a:rPr lang="en-U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BODAH </a:t>
            </a:r>
            <a:r>
              <a:rPr lang="en-U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1600" dirty="0" err="1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Diciembre</a:t>
            </a:r>
            <a:r>
              <a:rPr lang="en-U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2019</a:t>
            </a:r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Encuesta para recoger diferentes puntos de vista sobre la elaboración de indicadores del proyecto y el protocolo de </a:t>
            </a:r>
            <a:r>
              <a:rPr lang="es-ES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medición</a:t>
            </a:r>
            <a:r>
              <a:rPr lang="en-US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lvl="0" algn="just"/>
            <a:endParaRPr lang="en-US" sz="8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¿Cuál es su visión sobre los indicadores que tenemos que desarrollar y medir en el proyecto?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¿Cuáles cree que son los principales problemas relacionados con el turismo de masas?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¿Qué variables e indicadores se están midiendo actualmente en su región? ¿Por qué? ¿Cómo se organizan jerárquicamente?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Vinculado al </a:t>
            </a:r>
            <a:r>
              <a:rPr lang="es-ES" sz="12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objetivo </a:t>
            </a: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del proyecto. ¿Qué tipo de datos adicionales cree que sería necesario recopilar? </a:t>
            </a:r>
            <a:r>
              <a:rPr lang="es-ES" sz="12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Clasifíquelos en </a:t>
            </a: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indicadores de “tiempo real</a:t>
            </a:r>
            <a:r>
              <a:rPr lang="es-ES" sz="12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”, </a:t>
            </a: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indicadores estratégicos o de largo plazo.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12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¿El sistema de indicadores debe ser capaz de estimar la rentabilidad económica asociada a su aplicación?</a:t>
            </a:r>
            <a:endParaRPr sz="1200" dirty="0">
              <a:solidFill>
                <a:srgbClr val="808080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7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¿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Qué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medir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Datos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básicos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para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definir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la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saturación</a:t>
            </a: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5;p33"/>
          <p:cNvSpPr/>
          <p:nvPr/>
        </p:nvSpPr>
        <p:spPr>
          <a:xfrm>
            <a:off x="322385" y="2087878"/>
            <a:ext cx="8499231" cy="411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Densidad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Información sobre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el número de turistas, dónde y cuánto tiempo están en los diferentes itinerarios de edificios y núcleos patrimoniales.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Í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ndice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saturación basado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densidad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personas por área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y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escala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 saturación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Flujo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La caracterización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flujo-itinerario define,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no sólo una fotografía fija del comportamiento del turista, sino también una escena en movimiento de la densidad de personas en los espacios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monitorizados.</a:t>
            </a:r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Percepción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Medida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subjetiva de saturación relacionada con la percepción de los usuarios (turistas y residentes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</a:p>
          <a:p>
            <a:pPr lvl="0" algn="just">
              <a:spcBef>
                <a:spcPts val="1200"/>
              </a:spcBef>
              <a:spcAft>
                <a:spcPts val="600"/>
              </a:spcAft>
            </a:pP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Cambios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Cambios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 los efectos provocados por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los episodios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 saturación,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que nos permite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realizar un seguimiento de la evolución global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del problema.</a:t>
            </a:r>
            <a:endParaRPr lang="en-US" sz="8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014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¿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Cómo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medir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Medir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destinos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culturales</a:t>
            </a: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85;p33"/>
          <p:cNvSpPr/>
          <p:nvPr/>
        </p:nvSpPr>
        <p:spPr>
          <a:xfrm>
            <a:off x="322385" y="2087878"/>
            <a:ext cx="8499231" cy="411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Se considera necesario que el sistema incorpore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datos de </a:t>
            </a: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caracterización estructurales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del conjunto de elementos que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integran la gestión del destino, de aquellos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que puedan condicionar el análisis e interpretación de los datos según las distintas formas de gestión turística de cada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ciudad,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al menos en los siguientes niveles:</a:t>
            </a:r>
          </a:p>
          <a:p>
            <a:pPr lvl="0" algn="just">
              <a:spcAft>
                <a:spcPts val="600"/>
              </a:spcAft>
            </a:pPr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Caracterización de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reservas y tipos de recorridos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por espacios patrimoniales: Sistema de paquetes turísticos, reservas e itinerarios.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Datos de caracterización de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espacios patrimoniales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edificio, centro histórico.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Datos de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caracterización turística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Datos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económicos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Datos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históricos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 sobre el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volumen e impacto del turismo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 la ciudad.</a:t>
            </a:r>
            <a:endParaRPr lang="en-US" sz="8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03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48058"/>
          <a:stretch/>
        </p:blipFill>
        <p:spPr>
          <a:xfrm>
            <a:off x="4442666" y="2240573"/>
            <a:ext cx="4269087" cy="27974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3812" t="50820" r="15798" b="20722"/>
          <a:stretch/>
        </p:blipFill>
        <p:spPr>
          <a:xfrm>
            <a:off x="149084" y="3984886"/>
            <a:ext cx="4051620" cy="20664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78607"/>
          <a:stretch/>
        </p:blipFill>
        <p:spPr>
          <a:xfrm>
            <a:off x="297378" y="2240573"/>
            <a:ext cx="3903326" cy="1053464"/>
          </a:xfrm>
          <a:prstGeom prst="rect">
            <a:avLst/>
          </a:prstGeom>
        </p:spPr>
      </p:pic>
      <p:sp>
        <p:nvSpPr>
          <p:cNvPr id="2" name="Flecha abajo 1"/>
          <p:cNvSpPr/>
          <p:nvPr/>
        </p:nvSpPr>
        <p:spPr>
          <a:xfrm>
            <a:off x="2065356" y="3323011"/>
            <a:ext cx="219075" cy="55406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oblada hacia arriba 6"/>
          <p:cNvSpPr/>
          <p:nvPr/>
        </p:nvSpPr>
        <p:spPr>
          <a:xfrm>
            <a:off x="3951141" y="5106381"/>
            <a:ext cx="2590800" cy="428625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Causas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Efectos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7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5" y="2087879"/>
            <a:ext cx="8888271" cy="3769996"/>
          </a:xfrm>
          <a:prstGeom prst="rect">
            <a:avLst/>
          </a:prstGeom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Marco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estratégico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Dimensiones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4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185" y="2087879"/>
            <a:ext cx="6793626" cy="3665951"/>
          </a:xfrm>
          <a:prstGeom prst="rect">
            <a:avLst/>
          </a:prstGeom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Marco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estratégico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Fuentes de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datos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0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5;p33"/>
          <p:cNvSpPr/>
          <p:nvPr/>
        </p:nvSpPr>
        <p:spPr>
          <a:xfrm>
            <a:off x="753829" y="2087879"/>
            <a:ext cx="7636342" cy="411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/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/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Sistema de indicadores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índices jerarquizados y organizados por relevancia de las variables</a:t>
            </a:r>
            <a:endParaRPr lang="en-US" sz="8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just"/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Escala básica de comportamiento del sistema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niveles óptimos, aceptables, limitados o comprometidos de gestión sostenible</a:t>
            </a:r>
          </a:p>
          <a:p>
            <a:pPr lvl="0" algn="just"/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Niveles de uso del sistema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Sistema aplicado para realizar p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redicciones o tomar decisiones conforme a su d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esempeño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 tiempo real</a:t>
            </a:r>
          </a:p>
          <a:p>
            <a:pPr lvl="0" algn="just"/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Escala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 validez del sistema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: grado de fiabilidad que mantiene el sistema en su aplicación (alta, limitada o con deficiencias muy relevantes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Estructura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Niveles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interpretación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6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38" b="8354"/>
          <a:stretch/>
        </p:blipFill>
        <p:spPr>
          <a:xfrm>
            <a:off x="751863" y="1935479"/>
            <a:ext cx="7640269" cy="4248150"/>
          </a:xfrm>
          <a:prstGeom prst="rect">
            <a:avLst/>
          </a:prstGeom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Estructura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Esquema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niveles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8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18166" b="4914"/>
          <a:stretch/>
        </p:blipFill>
        <p:spPr>
          <a:xfrm>
            <a:off x="593546" y="1983103"/>
            <a:ext cx="5061303" cy="42050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r="47700"/>
          <a:stretch/>
        </p:blipFill>
        <p:spPr>
          <a:xfrm>
            <a:off x="5890741" y="1983103"/>
            <a:ext cx="2866751" cy="1838189"/>
          </a:xfrm>
          <a:prstGeom prst="rect">
            <a:avLst/>
          </a:prstGeom>
        </p:spPr>
      </p:pic>
      <p:sp>
        <p:nvSpPr>
          <p:cNvPr id="6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Estructura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y KPIs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79;p3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9137" r="17584"/>
          <a:stretch/>
        </p:blipFill>
        <p:spPr>
          <a:xfrm>
            <a:off x="5890741" y="4423196"/>
            <a:ext cx="2866751" cy="164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5" t="11607" r="4562" b="20516"/>
          <a:stretch/>
        </p:blipFill>
        <p:spPr>
          <a:xfrm>
            <a:off x="611998" y="1973579"/>
            <a:ext cx="7920000" cy="4127687"/>
          </a:xfrm>
          <a:prstGeom prst="rect">
            <a:avLst/>
          </a:prstGeom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Lista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69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55;p30"/>
          <p:cNvSpPr/>
          <p:nvPr/>
        </p:nvSpPr>
        <p:spPr>
          <a:xfrm>
            <a:off x="1066798" y="2285999"/>
            <a:ext cx="7010400" cy="385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Cronograma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Contexto</a:t>
            </a:r>
            <a:endParaRPr lang="es-ES" sz="20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Diseño </a:t>
            </a: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del sistema de indicadores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Marco </a:t>
            </a: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estratégico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Estructura </a:t>
            </a: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del sistema</a:t>
            </a:r>
          </a:p>
          <a:p>
            <a:pPr marL="2857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Resultados </a:t>
            </a:r>
            <a:r>
              <a:rPr lang="es-ES" sz="2000" dirty="0" smtClean="0">
                <a:solidFill>
                  <a:srgbClr val="808080"/>
                </a:solidFill>
                <a:latin typeface="Verdana"/>
                <a:ea typeface="Verdana"/>
                <a:sym typeface="Verdana"/>
              </a:rPr>
              <a:t>del sistema</a:t>
            </a:r>
            <a:endParaRPr sz="2000" dirty="0">
              <a:solidFill>
                <a:srgbClr val="808080"/>
              </a:solidFill>
            </a:endParaRPr>
          </a:p>
        </p:txBody>
      </p:sp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it-IT" sz="2800" b="1" strike="noStrike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Paquete de Trabajo </a:t>
            </a:r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4 /</a:t>
            </a:r>
          </a:p>
          <a:p>
            <a:pPr lvl="0" algn="ctr"/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Desarrollo</a:t>
            </a:r>
            <a:r>
              <a:rPr lang="en-US" sz="2000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000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onocimiento</a:t>
            </a:r>
            <a:r>
              <a:rPr lang="en-US" sz="2000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y </a:t>
            </a:r>
            <a:r>
              <a:rPr lang="en-US" sz="2000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strategia</a:t>
            </a:r>
            <a:r>
              <a:rPr lang="en-US" sz="2000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ransnacional</a:t>
            </a:r>
            <a:endParaRPr sz="2000" dirty="0" smtClean="0">
              <a:solidFill>
                <a:srgbClr val="93B3D7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Contenidos</a:t>
            </a:r>
            <a:endParaRPr lang="en-US" sz="16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1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4" t="17546" r="4263" b="12456"/>
          <a:stretch/>
        </p:blipFill>
        <p:spPr>
          <a:xfrm>
            <a:off x="791998" y="2000251"/>
            <a:ext cx="7560000" cy="4192941"/>
          </a:xfrm>
          <a:prstGeom prst="rect">
            <a:avLst/>
          </a:prstGeom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algn="ctr"/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Validación</a:t>
            </a:r>
            <a:r>
              <a:rPr lang="en-U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0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0;gf0b276c98b_0_47"/>
          <p:cNvPicPr preferRelativeResize="0"/>
          <p:nvPr/>
        </p:nvPicPr>
        <p:blipFill rotWithShape="1">
          <a:blip r:embed="rId4">
            <a:alphaModFix/>
          </a:blip>
          <a:srcRect l="8702" t="18058" r="8495" b="4703"/>
          <a:stretch/>
        </p:blipFill>
        <p:spPr>
          <a:xfrm>
            <a:off x="-2" y="1922031"/>
            <a:ext cx="9144000" cy="39494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35;gf0b276c98b_0_0"/>
          <p:cNvSpPr/>
          <p:nvPr/>
        </p:nvSpPr>
        <p:spPr>
          <a:xfrm>
            <a:off x="0" y="1101231"/>
            <a:ext cx="6657300" cy="820800"/>
          </a:xfrm>
          <a:prstGeom prst="homePlat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2400"/>
            </a:pPr>
            <a:r>
              <a:rPr lang="en-US" sz="2400" b="1" dirty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Un </a:t>
            </a:r>
            <a:r>
              <a:rPr lang="en-US" sz="2400" b="1" dirty="0" err="1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sistema</a:t>
            </a:r>
            <a:r>
              <a:rPr lang="en-US" sz="2400" b="1" dirty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400" b="1" dirty="0" err="1" smtClean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indicadores</a:t>
            </a:r>
            <a:r>
              <a:rPr lang="en-US" sz="2400" b="1" dirty="0" smtClean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…</a:t>
            </a:r>
            <a:endParaRPr lang="en-US" sz="2400" b="1" dirty="0">
              <a:solidFill>
                <a:srgbClr val="7D3F7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952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35;gf0b276c98b_0_0"/>
          <p:cNvSpPr/>
          <p:nvPr/>
        </p:nvSpPr>
        <p:spPr>
          <a:xfrm>
            <a:off x="0" y="1101231"/>
            <a:ext cx="6657300" cy="820800"/>
          </a:xfrm>
          <a:prstGeom prst="homePlat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 smtClean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…c</a:t>
            </a:r>
            <a:r>
              <a:rPr lang="en-US" sz="2400" b="1" dirty="0" smtClean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on </a:t>
            </a:r>
            <a:r>
              <a:rPr lang="en-US" sz="2400" b="1" dirty="0" err="1" smtClean="0">
                <a:solidFill>
                  <a:srgbClr val="7D3F7C"/>
                </a:solidFill>
                <a:latin typeface="Roboto"/>
                <a:ea typeface="Roboto"/>
                <a:cs typeface="Roboto"/>
                <a:sym typeface="Roboto"/>
              </a:rPr>
              <a:t>impacto</a:t>
            </a:r>
            <a:endParaRPr sz="2400" b="1" i="0" u="none" strike="noStrike" cap="none" dirty="0">
              <a:solidFill>
                <a:srgbClr val="7D3F7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234;gf0b276c98b_0_0"/>
          <p:cNvPicPr preferRelativeResize="0"/>
          <p:nvPr/>
        </p:nvPicPr>
        <p:blipFill rotWithShape="1">
          <a:blip r:embed="rId4">
            <a:alphaModFix/>
          </a:blip>
          <a:srcRect l="8582" t="17827" r="8499" b="4760"/>
          <a:stretch/>
        </p:blipFill>
        <p:spPr>
          <a:xfrm>
            <a:off x="0" y="1922031"/>
            <a:ext cx="9144000" cy="395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2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85791"/>
          <a:stretch/>
        </p:blipFill>
        <p:spPr>
          <a:xfrm>
            <a:off x="0" y="5883564"/>
            <a:ext cx="9143999" cy="97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3999" cy="5258553"/>
          </a:xfrm>
          <a:prstGeom prst="rect">
            <a:avLst/>
          </a:prstGeom>
        </p:spPr>
      </p:pic>
      <p:pic>
        <p:nvPicPr>
          <p:cNvPr id="8" name="Google Shape;84;p13"/>
          <p:cNvPicPr preferRelativeResize="0"/>
          <p:nvPr/>
        </p:nvPicPr>
        <p:blipFill rotWithShape="1">
          <a:blip r:embed="rId3">
            <a:alphaModFix/>
          </a:blip>
          <a:srcRect l="52626" b="87407"/>
          <a:stretch/>
        </p:blipFill>
        <p:spPr>
          <a:xfrm>
            <a:off x="4812146" y="5994399"/>
            <a:ext cx="4331852" cy="86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2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Google Shape;148;p30"/>
          <p:cNvGraphicFramePr/>
          <p:nvPr>
            <p:extLst>
              <p:ext uri="{D42A27DB-BD31-4B8C-83A1-F6EECF244321}">
                <p14:modId xmlns:p14="http://schemas.microsoft.com/office/powerpoint/2010/main" val="3862757582"/>
              </p:ext>
            </p:extLst>
          </p:nvPr>
        </p:nvGraphicFramePr>
        <p:xfrm>
          <a:off x="355154" y="2705150"/>
          <a:ext cx="8433688" cy="11914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1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Nº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Arial"/>
                          <a:sym typeface="Verdana"/>
                        </a:rPr>
                        <a:t>Actividad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Responsable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Inicio 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Final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4.2</a:t>
                      </a:r>
                      <a:endParaRPr sz="16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Protocolo</a:t>
                      </a:r>
                      <a:r>
                        <a:rPr lang="it-IT" sz="1600" b="0" strike="noStrike" baseline="0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de Mediciones</a:t>
                      </a:r>
                      <a:endParaRPr sz="16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Fundación Santa María La Real del Patrimonio Histórico</a:t>
                      </a:r>
                      <a:endParaRPr sz="16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04-2019 </a:t>
                      </a:r>
                      <a:r>
                        <a:rPr lang="it-IT" sz="16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/ </a:t>
                      </a:r>
                      <a:r>
                        <a:rPr lang="it-IT" sz="1600" b="1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11 -2019</a:t>
                      </a:r>
                      <a:endParaRPr sz="16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600"/>
                        <a:buFont typeface="Verdana"/>
                        <a:buNone/>
                      </a:pPr>
                      <a:r>
                        <a:rPr lang="it-IT" sz="16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10-2019</a:t>
                      </a:r>
                      <a:r>
                        <a:rPr lang="it-IT" sz="1600" b="0" i="0" u="none" strike="noStrike" cap="non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it-IT" sz="1600" b="0" i="0" u="none" strike="noStrike" cap="non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/ </a:t>
                      </a:r>
                      <a:r>
                        <a:rPr lang="it-IT" sz="1600" b="1" i="0" u="none" strike="noStrike" cap="non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07 </a:t>
                      </a:r>
                      <a:r>
                        <a:rPr lang="it-IT" sz="1600" b="1" i="0" u="none" strike="noStrike" cap="non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-2020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it-IT" sz="2800" b="1" strike="noStrike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Paquete de Trabajo </a:t>
            </a:r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4 /</a:t>
            </a:r>
          </a:p>
          <a:p>
            <a:pPr lvl="0" algn="ctr"/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Desarrollo</a:t>
            </a:r>
            <a:r>
              <a:rPr lang="en-US" sz="2000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000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onocimiento</a:t>
            </a:r>
            <a:r>
              <a:rPr lang="en-US" sz="2000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y </a:t>
            </a:r>
            <a:r>
              <a:rPr lang="en-US" sz="2000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strategia</a:t>
            </a:r>
            <a:r>
              <a:rPr lang="en-US" sz="2000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US" sz="2000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ransnacional</a:t>
            </a:r>
            <a:endParaRPr sz="2000" dirty="0" smtClean="0">
              <a:solidFill>
                <a:srgbClr val="93B3D7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Cronograma</a:t>
            </a:r>
            <a:endParaRPr lang="en-US" sz="16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Google Shape;160;p31"/>
          <p:cNvGraphicFramePr/>
          <p:nvPr>
            <p:extLst>
              <p:ext uri="{D42A27DB-BD31-4B8C-83A1-F6EECF244321}">
                <p14:modId xmlns:p14="http://schemas.microsoft.com/office/powerpoint/2010/main" val="2843735606"/>
              </p:ext>
            </p:extLst>
          </p:nvPr>
        </p:nvGraphicFramePr>
        <p:xfrm>
          <a:off x="355154" y="4402990"/>
          <a:ext cx="8433688" cy="11914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Nº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Entregable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Final</a:t>
                      </a:r>
                      <a:endParaRPr sz="20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4.2</a:t>
                      </a:r>
                      <a:endParaRPr sz="16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0" strike="noStrik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Manual Técnico para la Recogida de</a:t>
                      </a:r>
                      <a:r>
                        <a:rPr lang="it-IT" sz="1600" b="0" strike="noStrike" baseline="0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Datos</a:t>
                      </a:r>
                      <a:endParaRPr sz="1600" b="0" strike="noStrik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600"/>
                        <a:buFont typeface="Verdana"/>
                        <a:buNone/>
                      </a:pPr>
                      <a:r>
                        <a:rPr lang="it-IT" sz="1600" b="0" strike="noStrik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10-2019</a:t>
                      </a:r>
                      <a:r>
                        <a:rPr lang="it-IT" sz="1600" b="0" i="0" u="none" strike="noStrike" cap="non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it-IT" sz="1600" b="0" i="0" u="none" strike="noStrike" cap="non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/ </a:t>
                      </a:r>
                      <a:r>
                        <a:rPr lang="it-IT" sz="1600" b="1" i="0" u="none" strike="noStrike" cap="none" dirty="0" smtClean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07 </a:t>
                      </a:r>
                      <a:r>
                        <a:rPr lang="it-IT" sz="1600" b="1" i="0" u="none" strike="noStrike" cap="none" dirty="0">
                          <a:solidFill>
                            <a:srgbClr val="80808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-2020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604" y="2087879"/>
            <a:ext cx="2726161" cy="3877208"/>
          </a:xfrm>
          <a:prstGeom prst="rect">
            <a:avLst/>
          </a:prstGeom>
        </p:spPr>
      </p:pic>
      <p:sp>
        <p:nvSpPr>
          <p:cNvPr id="6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Retos </a:t>
            </a:r>
            <a:r>
              <a:rPr lang="it-IT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para </a:t>
            </a:r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el Turismo </a:t>
            </a:r>
            <a:r>
              <a:rPr lang="it-IT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Patrimonial</a:t>
            </a:r>
            <a:endParaRPr sz="1600" dirty="0" smtClean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s-ES"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s-E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Contexto</a:t>
            </a:r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upo 2"/>
          <p:cNvGrpSpPr>
            <a:grpSpLocks noChangeAspect="1"/>
          </p:cNvGrpSpPr>
          <p:nvPr/>
        </p:nvGrpSpPr>
        <p:grpSpPr>
          <a:xfrm>
            <a:off x="407894" y="2011101"/>
            <a:ext cx="5260269" cy="3953986"/>
            <a:chOff x="3401291" y="1826819"/>
            <a:chExt cx="5742709" cy="4316622"/>
          </a:xfrm>
        </p:grpSpPr>
        <p:sp>
          <p:nvSpPr>
            <p:cNvPr id="8" name="Google Shape;34;p41"/>
            <p:cNvSpPr txBox="1"/>
            <p:nvPr/>
          </p:nvSpPr>
          <p:spPr>
            <a:xfrm>
              <a:off x="3401291" y="2802175"/>
              <a:ext cx="1981472" cy="1041579"/>
            </a:xfrm>
            <a:prstGeom prst="rect">
              <a:avLst/>
            </a:prstGeom>
            <a:solidFill>
              <a:srgbClr val="408E91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s-ES" sz="1000" dirty="0" smtClean="0">
                  <a:solidFill>
                    <a:srgbClr val="408E91"/>
                  </a:solidFill>
                </a:rPr>
                <a:t>24 entidades públicas</a:t>
              </a:r>
            </a:p>
            <a:p>
              <a:r>
                <a:rPr lang="es-ES" sz="1000" dirty="0">
                  <a:solidFill>
                    <a:srgbClr val="408E91"/>
                  </a:solidFill>
                </a:rPr>
                <a:t>D</a:t>
              </a:r>
              <a:r>
                <a:rPr lang="es-ES" sz="1000" dirty="0" smtClean="0">
                  <a:solidFill>
                    <a:srgbClr val="408E91"/>
                  </a:solidFill>
                </a:rPr>
                <a:t>istinta dimensión</a:t>
              </a:r>
            </a:p>
            <a:p>
              <a:r>
                <a:rPr lang="es-ES" sz="1000" dirty="0" smtClean="0">
                  <a:solidFill>
                    <a:srgbClr val="408E91"/>
                  </a:solidFill>
                </a:rPr>
                <a:t>Distinta tipología de destino</a:t>
              </a:r>
            </a:p>
            <a:p>
              <a:r>
                <a:rPr lang="es-ES" sz="1000" dirty="0" smtClean="0">
                  <a:solidFill>
                    <a:srgbClr val="408E91"/>
                  </a:solidFill>
                </a:rPr>
                <a:t>Distinta naturaleza jurídica</a:t>
              </a:r>
            </a:p>
            <a:p>
              <a:r>
                <a:rPr lang="es-ES" sz="1000" dirty="0" smtClean="0">
                  <a:solidFill>
                    <a:srgbClr val="408E91"/>
                  </a:solidFill>
                </a:rPr>
                <a:t>Distinto alcance territorial</a:t>
              </a:r>
              <a:endParaRPr lang="es-ES" sz="1000" dirty="0">
                <a:solidFill>
                  <a:srgbClr val="408E91"/>
                </a:solidFill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5"/>
            <a:srcRect t="22420"/>
            <a:stretch/>
          </p:blipFill>
          <p:spPr>
            <a:xfrm>
              <a:off x="3401291" y="3833196"/>
              <a:ext cx="5742709" cy="231024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1291" y="1910639"/>
              <a:ext cx="1981472" cy="894378"/>
            </a:xfrm>
            <a:prstGeom prst="rect">
              <a:avLst/>
            </a:prstGeom>
          </p:spPr>
        </p:pic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6065639" y="1826819"/>
              <a:ext cx="2650210" cy="2650210"/>
            </a:xfrm>
            <a:prstGeom prst="ellipse">
              <a:avLst/>
            </a:prstGeom>
            <a:solidFill>
              <a:srgbClr val="408E9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/>
            </a:p>
          </p:txBody>
        </p:sp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3929554005"/>
                </p:ext>
              </p:extLst>
            </p:nvPr>
          </p:nvGraphicFramePr>
          <p:xfrm>
            <a:off x="6287010" y="2579366"/>
            <a:ext cx="2207472" cy="10193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3" name="CuadroTexto 12"/>
            <p:cNvSpPr txBox="1"/>
            <p:nvPr/>
          </p:nvSpPr>
          <p:spPr>
            <a:xfrm>
              <a:off x="6985297" y="2337121"/>
              <a:ext cx="810895" cy="229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b="1" kern="1200" dirty="0" smtClean="0">
                  <a:solidFill>
                    <a:srgbClr val="408E91"/>
                  </a:solidFill>
                </a:rPr>
                <a:t>Consenso</a:t>
              </a:r>
              <a:endParaRPr lang="es-ES" sz="1050" b="1" kern="1200" dirty="0">
                <a:solidFill>
                  <a:srgbClr val="408E91"/>
                </a:solidFill>
              </a:endParaRPr>
            </a:p>
          </p:txBody>
        </p:sp>
      </p:grpSp>
      <p:pic>
        <p:nvPicPr>
          <p:cNvPr id="7" name="Picture 2" descr="https://www.segittur.es/wp-content/uploads/2019/08/Logotipo_Rojo-descriptiv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78" y="2087879"/>
            <a:ext cx="967237" cy="9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8" y="1903152"/>
            <a:ext cx="9000000" cy="4077597"/>
          </a:xfrm>
          <a:prstGeom prst="rect">
            <a:avLst/>
          </a:prstGeom>
        </p:spPr>
      </p:pic>
      <p:sp>
        <p:nvSpPr>
          <p:cNvPr id="5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Retos </a:t>
            </a:r>
            <a:r>
              <a:rPr lang="it-IT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para </a:t>
            </a:r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el Turismo </a:t>
            </a:r>
            <a:r>
              <a:rPr lang="it-IT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Patrimonial</a:t>
            </a:r>
            <a:endParaRPr sz="1600" dirty="0" smtClean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s-ES"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s-ES" sz="2000" b="1" dirty="0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Contexto</a:t>
            </a:r>
            <a:endParaRPr lang="es-ES" sz="16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886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85;p33"/>
          <p:cNvSpPr/>
          <p:nvPr/>
        </p:nvSpPr>
        <p:spPr>
          <a:xfrm>
            <a:off x="267948" y="2237286"/>
            <a:ext cx="4171555" cy="111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/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Sistema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Europeo de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Indicadores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Turísticos para destinos sostenibles:</a:t>
            </a:r>
          </a:p>
          <a:p>
            <a:pPr lvl="0" algn="just"/>
            <a:endParaRPr lang="es-E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4" algn="just"/>
            <a:r>
              <a:rPr lang="es-ES" sz="12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) Gestión de destinos</a:t>
            </a:r>
          </a:p>
          <a:p>
            <a:pPr lvl="4" algn="just"/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2) Incidencia social y </a:t>
            </a:r>
            <a:r>
              <a:rPr lang="es-ES" sz="12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cultural</a:t>
            </a:r>
            <a:endParaRPr lang="es-ES" sz="12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it-IT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 de indicadores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 smtClean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Contexto</a:t>
            </a:r>
            <a:endParaRPr lang="en-US" sz="16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5;p33"/>
          <p:cNvSpPr/>
          <p:nvPr/>
        </p:nvSpPr>
        <p:spPr>
          <a:xfrm>
            <a:off x="4679856" y="2237286"/>
            <a:ext cx="4171555" cy="793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r"/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Directrices OMT para fortalecimiento Organizaciones Gestión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Destinos</a:t>
            </a:r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5021"/>
          <a:stretch/>
        </p:blipFill>
        <p:spPr>
          <a:xfrm>
            <a:off x="5424518" y="3235035"/>
            <a:ext cx="3210135" cy="217054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76" y="3560348"/>
            <a:ext cx="1800000" cy="24270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552" y="3905959"/>
            <a:ext cx="1800000" cy="173581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754391" y="29676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4" algn="just"/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3) Valor económico</a:t>
            </a:r>
          </a:p>
          <a:p>
            <a:pPr lvl="4" algn="just"/>
            <a:r>
              <a:rPr lang="es-ES" sz="12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4) Impacto ambiental</a:t>
            </a:r>
            <a:endParaRPr lang="es-ES" sz="12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637229" y="3429316"/>
            <a:ext cx="846605" cy="331971"/>
          </a:xfrm>
          <a:prstGeom prst="rect">
            <a:avLst/>
          </a:prstGeom>
          <a:noFill/>
          <a:ln>
            <a:solidFill>
              <a:srgbClr val="C4B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r>
              <a:rPr lang="en-US" sz="2800" b="1" dirty="0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800" b="1" dirty="0" err="1" smtClean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Objetivos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85;p33"/>
          <p:cNvSpPr/>
          <p:nvPr/>
        </p:nvSpPr>
        <p:spPr>
          <a:xfrm>
            <a:off x="326554" y="2087879"/>
            <a:ext cx="8490888" cy="411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/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endParaRPr lang="en-U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propósito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 es incorporar un sistema de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 que permita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disponer de información relevante sobre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los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antecedentes</a:t>
            </a: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, el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comportamiento</a:t>
            </a: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, las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características </a:t>
            </a: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y el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impacto de esta </a:t>
            </a: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saturación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lvl="0" algn="just"/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La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aplicación de este sistema debe permitirnos predecir,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tiempo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real,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y obtener un alcance de los efectos de esta saturación en un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edificio, espacio o </a:t>
            </a:r>
            <a:r>
              <a:rPr lang="es-ES" sz="1600" b="1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en áreas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patrimoniales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predefinidas.</a:t>
            </a:r>
          </a:p>
          <a:p>
            <a:pPr lvl="0" algn="just"/>
            <a:endParaRPr lang="es-ES" sz="1600" dirty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/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sistema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BODAH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, por tanto, debe generar información relevante para reforzar las acciones y la </a:t>
            </a:r>
            <a:r>
              <a:rPr lang="es-ES" sz="1600" b="1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toma de decisiones para una gestión sostenible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 del patrimonio </a:t>
            </a:r>
            <a:r>
              <a:rPr lang="es-ES" sz="1600" dirty="0" smtClean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s-ES" sz="1600" dirty="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rPr>
              <a:t>través del control de la saturación turística y sus efectos.</a:t>
            </a:r>
            <a:endParaRPr lang="en-US" sz="1600" dirty="0" smtClean="0">
              <a:solidFill>
                <a:srgbClr val="80808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92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1259291" y="2171760"/>
            <a:ext cx="6625413" cy="3886547"/>
            <a:chOff x="897536" y="1585161"/>
            <a:chExt cx="8103216" cy="4032450"/>
          </a:xfrm>
        </p:grpSpPr>
        <p:grpSp>
          <p:nvGrpSpPr>
            <p:cNvPr id="3" name="Google Shape;209;p35"/>
            <p:cNvGrpSpPr>
              <a:grpSpLocks noChangeAspect="1"/>
            </p:cNvGrpSpPr>
            <p:nvPr/>
          </p:nvGrpSpPr>
          <p:grpSpPr>
            <a:xfrm>
              <a:off x="2087984" y="1686760"/>
              <a:ext cx="6912768" cy="3742222"/>
              <a:chOff x="0" y="0"/>
              <a:chExt cx="6912768" cy="3742222"/>
            </a:xfrm>
          </p:grpSpPr>
          <p:sp>
            <p:nvSpPr>
              <p:cNvPr id="4" name="Google Shape;210;p35"/>
              <p:cNvSpPr/>
              <p:nvPr/>
            </p:nvSpPr>
            <p:spPr>
              <a:xfrm>
                <a:off x="0" y="0"/>
                <a:ext cx="6912768" cy="870284"/>
              </a:xfrm>
              <a:prstGeom prst="roundRect">
                <a:avLst>
                  <a:gd name="adj" fmla="val 10000"/>
                </a:avLst>
              </a:prstGeom>
              <a:solidFill>
                <a:srgbClr val="008FB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211;p35"/>
              <p:cNvSpPr txBox="1"/>
              <p:nvPr/>
            </p:nvSpPr>
            <p:spPr>
              <a:xfrm>
                <a:off x="1469582" y="0"/>
                <a:ext cx="5443185" cy="870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8100" tIns="118100" rIns="118100" bIns="11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dirty="0" smtClean="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Gestión del destino</a:t>
                </a:r>
                <a:endParaRPr sz="24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" name="Google Shape;212;p35"/>
              <p:cNvSpPr/>
              <p:nvPr/>
            </p:nvSpPr>
            <p:spPr>
              <a:xfrm>
                <a:off x="436593" y="87028"/>
                <a:ext cx="683423" cy="696227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4">
                  <a:alphaModFix/>
                </a:blip>
                <a:stretch>
                  <a:fillRect t="-3999" b="-3999"/>
                </a:stretch>
              </a:blip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213;p35"/>
              <p:cNvSpPr/>
              <p:nvPr/>
            </p:nvSpPr>
            <p:spPr>
              <a:xfrm>
                <a:off x="0" y="957312"/>
                <a:ext cx="6912768" cy="870284"/>
              </a:xfrm>
              <a:prstGeom prst="roundRect">
                <a:avLst>
                  <a:gd name="adj" fmla="val 10000"/>
                </a:avLst>
              </a:prstGeom>
              <a:solidFill>
                <a:srgbClr val="008FB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14;p35"/>
              <p:cNvSpPr txBox="1"/>
              <p:nvPr/>
            </p:nvSpPr>
            <p:spPr>
              <a:xfrm>
                <a:off x="1469582" y="957312"/>
                <a:ext cx="5443185" cy="870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8100" tIns="118100" rIns="118100" bIns="11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dirty="0" smtClean="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Impacto social y cultural</a:t>
                </a:r>
                <a:endParaRPr sz="24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" name="Google Shape;215;p35"/>
              <p:cNvSpPr/>
              <p:nvPr/>
            </p:nvSpPr>
            <p:spPr>
              <a:xfrm>
                <a:off x="436593" y="1044341"/>
                <a:ext cx="683423" cy="696227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5">
                  <a:alphaModFix/>
                </a:blip>
                <a:stretch>
                  <a:fillRect t="-3999" b="-3999"/>
                </a:stretch>
              </a:blip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16;p35"/>
              <p:cNvSpPr/>
              <p:nvPr/>
            </p:nvSpPr>
            <p:spPr>
              <a:xfrm>
                <a:off x="0" y="1914625"/>
                <a:ext cx="6912768" cy="870284"/>
              </a:xfrm>
              <a:prstGeom prst="roundRect">
                <a:avLst>
                  <a:gd name="adj" fmla="val 10000"/>
                </a:avLst>
              </a:prstGeom>
              <a:solidFill>
                <a:srgbClr val="008FB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17;p35"/>
              <p:cNvSpPr txBox="1"/>
              <p:nvPr/>
            </p:nvSpPr>
            <p:spPr>
              <a:xfrm>
                <a:off x="1469582" y="1914625"/>
                <a:ext cx="5443185" cy="870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8100" tIns="118100" rIns="118100" bIns="11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dirty="0" smtClean="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Valor económico</a:t>
                </a:r>
                <a:endParaRPr sz="24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Google Shape;218;p35"/>
              <p:cNvSpPr/>
              <p:nvPr/>
            </p:nvSpPr>
            <p:spPr>
              <a:xfrm>
                <a:off x="436593" y="2001654"/>
                <a:ext cx="683423" cy="696227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6">
                  <a:alphaModFix/>
                </a:blip>
                <a:stretch>
                  <a:fillRect t="-3999" b="-3999"/>
                </a:stretch>
              </a:blip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9;p35"/>
              <p:cNvSpPr/>
              <p:nvPr/>
            </p:nvSpPr>
            <p:spPr>
              <a:xfrm>
                <a:off x="0" y="2871938"/>
                <a:ext cx="6912768" cy="870284"/>
              </a:xfrm>
              <a:prstGeom prst="roundRect">
                <a:avLst>
                  <a:gd name="adj" fmla="val 10000"/>
                </a:avLst>
              </a:prstGeom>
              <a:solidFill>
                <a:srgbClr val="008FBE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0;p35"/>
              <p:cNvSpPr txBox="1"/>
              <p:nvPr/>
            </p:nvSpPr>
            <p:spPr>
              <a:xfrm>
                <a:off x="1469582" y="2871938"/>
                <a:ext cx="5443185" cy="870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8100" tIns="118100" rIns="118100" bIns="11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400" dirty="0" smtClean="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Impacto ambiental</a:t>
                </a:r>
                <a:endParaRPr sz="2400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Google Shape;221;p35"/>
              <p:cNvSpPr/>
              <p:nvPr/>
            </p:nvSpPr>
            <p:spPr>
              <a:xfrm>
                <a:off x="436593" y="2958967"/>
                <a:ext cx="683423" cy="696227"/>
              </a:xfrm>
              <a:prstGeom prst="roundRect">
                <a:avLst>
                  <a:gd name="adj" fmla="val 10000"/>
                </a:avLst>
              </a:prstGeom>
              <a:blipFill rotWithShape="1">
                <a:blip r:embed="rId7">
                  <a:alphaModFix/>
                </a:blip>
                <a:stretch>
                  <a:fillRect t="-3999" b="-3999"/>
                </a:stretch>
              </a:blip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227;p35"/>
            <p:cNvSpPr>
              <a:spLocks noChangeAspect="1"/>
            </p:cNvSpPr>
            <p:nvPr/>
          </p:nvSpPr>
          <p:spPr>
            <a:xfrm rot="16200000">
              <a:off x="-610857" y="3093554"/>
              <a:ext cx="403245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800" b="1" dirty="0" smtClean="0">
                  <a:solidFill>
                    <a:srgbClr val="008FBE"/>
                  </a:solidFill>
                  <a:latin typeface="Arial"/>
                  <a:ea typeface="Arial"/>
                  <a:cs typeface="Arial"/>
                  <a:sym typeface="Arial"/>
                </a:rPr>
                <a:t>indicadores</a:t>
              </a:r>
              <a:endParaRPr sz="4800" b="1" dirty="0">
                <a:solidFill>
                  <a:srgbClr val="008FB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es-E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Diseño del sistema de indicadores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 smtClean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Á</a:t>
            </a:r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reas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5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6;p33"/>
          <p:cNvSpPr/>
          <p:nvPr/>
        </p:nvSpPr>
        <p:spPr>
          <a:xfrm>
            <a:off x="-2" y="901940"/>
            <a:ext cx="9144001" cy="1185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1">
            <a:noAutofit/>
          </a:bodyPr>
          <a:lstStyle/>
          <a:p>
            <a:pPr lvl="0" algn="ctr"/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sistema</a:t>
            </a:r>
            <a:r>
              <a:rPr lang="en-US" sz="2800" b="1" dirty="0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 de </a:t>
            </a:r>
            <a:r>
              <a:rPr lang="en-US" sz="2800" b="1" dirty="0" err="1">
                <a:solidFill>
                  <a:srgbClr val="93B3D7"/>
                </a:solidFill>
                <a:latin typeface="Verdana"/>
                <a:ea typeface="Verdana"/>
                <a:cs typeface="Verdana"/>
                <a:sym typeface="Verdana"/>
              </a:rPr>
              <a:t>indicadores</a:t>
            </a:r>
            <a:endParaRPr lang="en-US" sz="2800" b="1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93B3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en-US" sz="2000" b="1" dirty="0" err="1" smtClean="0">
                <a:solidFill>
                  <a:srgbClr val="C4BD97"/>
                </a:solidFill>
                <a:latin typeface="Verdana"/>
                <a:ea typeface="Verdana"/>
                <a:cs typeface="Verdana"/>
                <a:sym typeface="Verdana"/>
              </a:rPr>
              <a:t>Fases</a:t>
            </a:r>
            <a:endParaRPr lang="en-US" sz="2000" b="1" dirty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lang="en-US" sz="1600" b="1" dirty="0" smtClean="0">
              <a:solidFill>
                <a:srgbClr val="C4BD9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23785" y="1960633"/>
            <a:ext cx="903248" cy="350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307053" y="2087879"/>
            <a:ext cx="8536303" cy="3901698"/>
            <a:chOff x="717745" y="2349661"/>
            <a:chExt cx="7963565" cy="363991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t="7455" r="64087"/>
            <a:stretch/>
          </p:blipFill>
          <p:spPr>
            <a:xfrm>
              <a:off x="717745" y="2375210"/>
              <a:ext cx="2772587" cy="3566592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5"/>
            <a:srcRect l="33178" t="7239"/>
            <a:stretch/>
          </p:blipFill>
          <p:spPr>
            <a:xfrm>
              <a:off x="3490332" y="2349661"/>
              <a:ext cx="5190978" cy="3639916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717745" y="4794886"/>
              <a:ext cx="1099904" cy="998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487353" y="3449319"/>
              <a:ext cx="1099904" cy="11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840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802</Words>
  <Application>Microsoft Office PowerPoint</Application>
  <PresentationFormat>Presentación en pantalla (4:3)</PresentationFormat>
  <Paragraphs>161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Roboto</vt:lpstr>
      <vt:lpstr>Tahoma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Tena</dc:creator>
  <cp:lastModifiedBy>Mario Tena</cp:lastModifiedBy>
  <cp:revision>65</cp:revision>
  <dcterms:modified xsi:type="dcterms:W3CDTF">2022-12-05T18:09:09Z</dcterms:modified>
</cp:coreProperties>
</file>